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9"/>
  </p:notesMasterIdLst>
  <p:sldIdLst>
    <p:sldId id="256" r:id="rId2"/>
    <p:sldId id="283" r:id="rId3"/>
    <p:sldId id="294" r:id="rId4"/>
    <p:sldId id="284" r:id="rId5"/>
    <p:sldId id="280" r:id="rId6"/>
    <p:sldId id="258" r:id="rId7"/>
    <p:sldId id="262" r:id="rId8"/>
    <p:sldId id="259" r:id="rId9"/>
    <p:sldId id="260" r:id="rId10"/>
    <p:sldId id="261" r:id="rId11"/>
    <p:sldId id="264" r:id="rId12"/>
    <p:sldId id="265" r:id="rId13"/>
    <p:sldId id="267" r:id="rId14"/>
    <p:sldId id="268" r:id="rId15"/>
    <p:sldId id="266" r:id="rId16"/>
    <p:sldId id="276" r:id="rId17"/>
    <p:sldId id="269" r:id="rId18"/>
    <p:sldId id="270" r:id="rId19"/>
    <p:sldId id="271" r:id="rId20"/>
    <p:sldId id="272" r:id="rId21"/>
    <p:sldId id="278" r:id="rId22"/>
    <p:sldId id="285" r:id="rId23"/>
    <p:sldId id="274" r:id="rId24"/>
    <p:sldId id="275" r:id="rId25"/>
    <p:sldId id="295" r:id="rId26"/>
    <p:sldId id="281" r:id="rId27"/>
    <p:sldId id="277" r:id="rId28"/>
    <p:sldId id="287" r:id="rId29"/>
    <p:sldId id="282" r:id="rId30"/>
    <p:sldId id="279" r:id="rId31"/>
    <p:sldId id="288" r:id="rId32"/>
    <p:sldId id="286" r:id="rId33"/>
    <p:sldId id="289" r:id="rId34"/>
    <p:sldId id="293" r:id="rId35"/>
    <p:sldId id="291" r:id="rId36"/>
    <p:sldId id="292" r:id="rId37"/>
    <p:sldId id="290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CC00"/>
    <a:srgbClr val="FFFF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60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99B93-2B2E-4230-9C66-971292587C25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DF33F-F9F2-4AC0-B340-20207D65D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1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DF33F-F9F2-4AC0-B340-20207D65DF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EB18-1C91-472E-9998-754FE5CDEB21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749-D229-4472-8ABE-5CBEF1C2E92E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35481-FFC0-40E8-B815-AF90B3B81344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EAF9-E760-4E9D-BCE2-80820A0670D2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EAC17-7B4B-47BC-896A-5390B454AF90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24BF-59B5-40BF-BD9F-13DE2B059246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34098-E452-44A5-B7CE-3E81C8D4B3AF}" type="datetime1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1026-0BE4-4A8B-ABC8-90A23011D16E}" type="datetime1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72A91-5586-428D-9607-18E80C7D7BCE}" type="datetime1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6FBD-01D3-4C89-A5CD-14C88936719D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E76A-430E-470B-956B-4C14DF5D33B8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0D145C-9346-435C-8E2A-F2E8F805C050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CB8F09-F465-4900-96AC-E8D7F8736D7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370" y="4424761"/>
            <a:ext cx="5637010" cy="66158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Zinonas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Zinonos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75"/>
            <a:ext cx="7175351" cy="2183075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/>
              <a:t>a</a:t>
            </a:r>
            <a:r>
              <a:rPr lang="en-US" sz="4000" dirty="0" smtClean="0"/>
              <a:t> glimpse of physics at the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dirty="0" err="1" smtClean="0"/>
              <a:t>Terascale</a:t>
            </a:r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257550"/>
            <a:ext cx="23132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935" y="3867150"/>
            <a:ext cx="1923902" cy="101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934808"/>
            <a:ext cx="3435275" cy="19323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770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8150"/>
            <a:ext cx="4162779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2000" y="3181345"/>
            <a:ext cx="7773347" cy="1684912"/>
            <a:chOff x="-257652" y="3257550"/>
            <a:chExt cx="6076950" cy="12392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7652" y="3257550"/>
              <a:ext cx="6076950" cy="885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567573" y="4202517"/>
              <a:ext cx="1007804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1-track </a:t>
              </a:r>
              <a:r>
                <a:rPr lang="en-US" sz="2000" dirty="0" err="1" smtClean="0"/>
                <a:t>τ</a:t>
              </a:r>
              <a:r>
                <a:rPr lang="en-US" sz="2000" baseline="-25000" dirty="0" err="1" smtClean="0"/>
                <a:t>h</a:t>
              </a:r>
              <a:endParaRPr lang="en-US" sz="2000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8511" y="4202517"/>
              <a:ext cx="1007804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  <a:r>
                <a:rPr lang="en-US" sz="2000" dirty="0" smtClean="0"/>
                <a:t>-track </a:t>
              </a:r>
              <a:r>
                <a:rPr lang="en-US" sz="2000" dirty="0" err="1" smtClean="0"/>
                <a:t>τ</a:t>
              </a:r>
              <a:r>
                <a:rPr lang="en-US" sz="2000" baseline="-25000" dirty="0" err="1" smtClean="0"/>
                <a:t>h</a:t>
              </a:r>
              <a:endParaRPr lang="en-US" sz="2000" baseline="-25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89478" y="196215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sym typeface="Wingdings"/>
              </a:rPr>
              <a:t>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3278" y="1135618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sym typeface="Wingdings"/>
              </a:rPr>
              <a:t>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rot="16030214">
            <a:off x="5979808" y="1869398"/>
            <a:ext cx="947595" cy="3755749"/>
          </a:xfrm>
          <a:prstGeom prst="triangle">
            <a:avLst>
              <a:gd name="adj" fmla="val 56024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569786" flipH="1">
            <a:off x="2327631" y="1852156"/>
            <a:ext cx="947595" cy="3779670"/>
          </a:xfrm>
          <a:prstGeom prst="triangle">
            <a:avLst>
              <a:gd name="adj" fmla="val 56024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96" y="714375"/>
            <a:ext cx="1587959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71800" y="133467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hmm…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38150"/>
            <a:ext cx="4232694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"/>
            <a:ext cx="357930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21707" y="41719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24815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QCD jet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-466725"/>
            <a:ext cx="1693883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-105792"/>
            <a:ext cx="1905000" cy="123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4525" y="-2176"/>
            <a:ext cx="2465675" cy="160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33351"/>
            <a:ext cx="303578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081894"/>
            <a:ext cx="3505200" cy="228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326"/>
            <a:ext cx="1185668" cy="39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142340"/>
            <a:ext cx="1371600" cy="39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85950"/>
            <a:ext cx="4114800" cy="2971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3111986" y="1123951"/>
            <a:ext cx="1688614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146" idx="3"/>
            <a:endCxn id="6149" idx="1"/>
          </p:cNvCxnSpPr>
          <p:nvPr/>
        </p:nvCxnSpPr>
        <p:spPr>
          <a:xfrm>
            <a:off x="3752850" y="3225668"/>
            <a:ext cx="1047750" cy="146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6149" idx="0"/>
          </p:cNvCxnSpPr>
          <p:nvPr/>
        </p:nvCxnSpPr>
        <p:spPr>
          <a:xfrm>
            <a:off x="6210300" y="1133570"/>
            <a:ext cx="647700" cy="752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50" idx="2"/>
          </p:cNvCxnSpPr>
          <p:nvPr/>
        </p:nvCxnSpPr>
        <p:spPr>
          <a:xfrm flipH="1">
            <a:off x="7357671" y="733425"/>
            <a:ext cx="347271" cy="115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8378248" y="0"/>
            <a:ext cx="537152" cy="188594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77550" y="2419350"/>
            <a:ext cx="107433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</a:p>
          <a:p>
            <a:r>
              <a:rPr lang="en-US" dirty="0" smtClean="0"/>
              <a:t>Learning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10200" y="1276350"/>
            <a:ext cx="571500" cy="609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733800" y="4629150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66750"/>
            <a:ext cx="378973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2441513"/>
            <a:ext cx="1560042" cy="646331"/>
          </a:xfrm>
          <a:prstGeom prst="rect">
            <a:avLst/>
          </a:prstGeom>
          <a:solidFill>
            <a:srgbClr val="FF99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τ</a:t>
            </a:r>
            <a:r>
              <a:rPr lang="en-US" baseline="35000" dirty="0" smtClean="0"/>
              <a:t>-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ν</a:t>
            </a:r>
            <a:r>
              <a:rPr lang="en-US" baseline="-25000" dirty="0" smtClean="0"/>
              <a:t>τ</a:t>
            </a:r>
            <a:r>
              <a:rPr lang="en-US" dirty="0" smtClean="0"/>
              <a:t>  π</a:t>
            </a:r>
            <a:r>
              <a:rPr lang="en-US" baseline="35000" dirty="0" smtClean="0"/>
              <a:t>- </a:t>
            </a:r>
            <a:r>
              <a:rPr lang="en-US" dirty="0" smtClean="0"/>
              <a:t> π</a:t>
            </a:r>
            <a:r>
              <a:rPr lang="en-US" baseline="30000" dirty="0" smtClean="0"/>
              <a:t>0</a:t>
            </a:r>
          </a:p>
          <a:p>
            <a:pPr algn="r"/>
            <a:r>
              <a:rPr lang="en-US" dirty="0" smtClean="0"/>
              <a:t>ρ(770)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5638800" y="2687219"/>
            <a:ext cx="1905000" cy="774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33227"/>
            <a:ext cx="3200400" cy="150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76400" y="2687219"/>
            <a:ext cx="1676400" cy="7989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ched Right Arrow 9"/>
          <p:cNvSpPr/>
          <p:nvPr/>
        </p:nvSpPr>
        <p:spPr>
          <a:xfrm>
            <a:off x="3429000" y="3010484"/>
            <a:ext cx="381000" cy="152400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611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2114550"/>
            <a:ext cx="8162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baseline="-25000" dirty="0" err="1" smtClean="0"/>
              <a:t>lep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lep</a:t>
            </a:r>
            <a:endParaRPr lang="en-US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114550"/>
            <a:ext cx="85151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baseline="-25000" dirty="0" err="1" smtClean="0"/>
              <a:t>lep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had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2114550"/>
            <a:ext cx="88678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baseline="-25000" dirty="0" err="1" smtClean="0"/>
              <a:t>had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had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22109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sym typeface="Webdings"/>
              </a:rPr>
              <a:t></a:t>
            </a:r>
            <a:endParaRPr lang="en-US" sz="4000" dirty="0">
              <a:solidFill>
                <a:schemeClr val="accent6">
                  <a:lumMod val="75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0" y="2571750"/>
            <a:ext cx="4953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53000" y="1123950"/>
            <a:ext cx="0" cy="1447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953000" y="1129393"/>
            <a:ext cx="260311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40957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sym typeface="Webdings"/>
              </a:rPr>
              <a:t></a:t>
            </a:r>
            <a:endParaRPr lang="en-US" sz="4000" dirty="0">
              <a:solidFill>
                <a:schemeClr val="accent6">
                  <a:lumMod val="75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5000" y="14066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sym typeface="Webdings"/>
              </a:rPr>
              <a:t></a:t>
            </a:r>
            <a:endParaRPr lang="en-US" sz="4000" dirty="0">
              <a:solidFill>
                <a:schemeClr val="accent6">
                  <a:lumMod val="7500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8600" y="2343150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</a:t>
            </a:r>
          </a:p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48600" y="285750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98027" y="480363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"/>
            <a:ext cx="4572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57350"/>
            <a:ext cx="1778794" cy="59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953001" y="2252176"/>
            <a:ext cx="457199" cy="3957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448" y="57150"/>
            <a:ext cx="635392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10000" y="47363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8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3350"/>
            <a:ext cx="710562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100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230075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86600" y="1657350"/>
            <a:ext cx="183575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VBF Higgs event</a:t>
            </a:r>
          </a:p>
          <a:p>
            <a:r>
              <a:rPr lang="en-US" dirty="0" smtClean="0">
                <a:solidFill>
                  <a:schemeClr val="bg1"/>
                </a:solidFill>
                <a:sym typeface="Symbol"/>
              </a:rPr>
              <a:t>s = 13 </a:t>
            </a:r>
            <a:r>
              <a:rPr lang="en-US" dirty="0" err="1" smtClean="0">
                <a:solidFill>
                  <a:schemeClr val="bg1"/>
                </a:solidFill>
                <a:sym typeface="Symbol"/>
              </a:rPr>
              <a:t>TeV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73" y="165616"/>
            <a:ext cx="238281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3181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1450"/>
            <a:ext cx="2382814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5638" y="21907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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3800" y="1200150"/>
            <a:ext cx="148361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</a:t>
            </a:r>
            <a:r>
              <a:rPr lang="en-US" dirty="0" smtClean="0"/>
              <a:t>s = 7, 8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7583" y="2800350"/>
            <a:ext cx="134094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</a:t>
            </a:r>
            <a:r>
              <a:rPr lang="en-US" dirty="0" smtClean="0"/>
              <a:t>s = 13 </a:t>
            </a:r>
            <a:r>
              <a:rPr lang="en-US" dirty="0" err="1" smtClean="0"/>
              <a:t>TeV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2818"/>
              </p:ext>
            </p:extLst>
          </p:nvPr>
        </p:nvGraphicFramePr>
        <p:xfrm>
          <a:off x="1524000" y="371475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/>
                        </a:rPr>
                        <a:t></a:t>
                      </a:r>
                      <a:r>
                        <a:rPr lang="en-US" dirty="0" smtClean="0"/>
                        <a:t>s (</a:t>
                      </a:r>
                      <a:r>
                        <a:rPr lang="en-US" dirty="0" err="1" smtClean="0"/>
                        <a:t>TeV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7, 8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Combined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 (σ)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6.4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(σ)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Down Arrow 1"/>
          <p:cNvSpPr/>
          <p:nvPr/>
        </p:nvSpPr>
        <p:spPr>
          <a:xfrm>
            <a:off x="4480485" y="3333750"/>
            <a:ext cx="182417" cy="2286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3817620"/>
            <a:ext cx="6400800" cy="582930"/>
          </a:xfrm>
        </p:spPr>
        <p:txBody>
          <a:bodyPr>
            <a:normAutofit fontScale="70000" lnSpcReduction="20000"/>
          </a:bodyPr>
          <a:lstStyle/>
          <a:p>
            <a:pPr marL="45720" indent="0" algn="ctr">
              <a:buNone/>
            </a:pPr>
            <a:r>
              <a:rPr lang="en-US" dirty="0" smtClean="0"/>
              <a:t>“Cognition precedes application”</a:t>
            </a:r>
          </a:p>
          <a:p>
            <a:pPr marL="45720" indent="0" algn="ctr">
              <a:buNone/>
            </a:pPr>
            <a:r>
              <a:rPr lang="en-US" dirty="0" smtClean="0"/>
              <a:t>Max Planck, 1858-1947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6700"/>
            <a:ext cx="23812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350"/>
            <a:ext cx="3335153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133350"/>
            <a:ext cx="444774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4019550"/>
            <a:ext cx="127791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obs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rgbClr val="FF0000"/>
                </a:solidFill>
              </a:rPr>
              <a:t>5.3σ</a:t>
            </a:r>
          </a:p>
          <a:p>
            <a:r>
              <a:rPr lang="en-US" dirty="0" err="1" smtClean="0"/>
              <a:t>S</a:t>
            </a:r>
            <a:r>
              <a:rPr lang="en-US" baseline="-25000" dirty="0" err="1" smtClean="0"/>
              <a:t>exp</a:t>
            </a:r>
            <a:r>
              <a:rPr lang="en-US" dirty="0" smtClean="0"/>
              <a:t> = 4.8σ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4481215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weak boson associated production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1839" y="4786015"/>
            <a:ext cx="172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σ </a:t>
            </a:r>
            <a:r>
              <a:rPr lang="en-US" sz="1200" dirty="0" smtClean="0">
                <a:sym typeface="Symbol"/>
              </a:rPr>
              <a:t> 2 </a:t>
            </a:r>
            <a:r>
              <a:rPr lang="en-US" sz="1200" dirty="0" err="1" smtClean="0">
                <a:sym typeface="Symbol"/>
              </a:rPr>
              <a:t>pb</a:t>
            </a:r>
            <a:r>
              <a:rPr lang="en-US" sz="1200" dirty="0" smtClean="0">
                <a:sym typeface="Symbol"/>
              </a:rPr>
              <a:t> @ s = 13 </a:t>
            </a:r>
            <a:r>
              <a:rPr lang="en-US" sz="1200" dirty="0" err="1" smtClean="0">
                <a:sym typeface="Symbol"/>
              </a:rPr>
              <a:t>TeV</a:t>
            </a:r>
            <a:endParaRPr lang="en-US" sz="12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6" y="3472162"/>
            <a:ext cx="2586635" cy="108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10000" y="48887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9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3350"/>
            <a:ext cx="4487615" cy="430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1548035" y="254771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coupling modifier</a:t>
            </a:r>
            <a:endParaRPr lang="en-US" baseline="-2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2434590"/>
            <a:ext cx="425669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2297430"/>
            <a:ext cx="2059364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0" y="1327218"/>
            <a:ext cx="421066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77200" y="2630180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+ … 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14800" y="387960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divergent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00039" y="264795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57550"/>
            <a:ext cx="146240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58628" y="3344636"/>
            <a:ext cx="24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stable 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orbit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100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74252"/>
            <a:ext cx="5867553" cy="2383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57" y="-323850"/>
            <a:ext cx="3896055" cy="2721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15353" y="4857750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885950"/>
            <a:ext cx="510322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2" y="1504950"/>
            <a:ext cx="2029852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077200" y="2277130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+ … 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78037" y="351026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cancellation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148" y="229275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1156"/>
            <a:ext cx="4702629" cy="3866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289262">
            <a:off x="4723232" y="1031697"/>
            <a:ext cx="487634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00000">
            <a:off x="4377726" y="2915027"/>
            <a:ext cx="79060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MSSM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38800" y="666750"/>
            <a:ext cx="457200" cy="3124199"/>
          </a:xfrm>
          <a:prstGeom prst="rect">
            <a:avLst/>
          </a:prstGeom>
          <a:solidFill>
            <a:srgbClr val="FFCC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2600" y="319571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0" y="1740247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 = (-</a:t>
            </a:r>
            <a:r>
              <a:rPr lang="en-US" sz="2400" i="1" dirty="0" smtClean="0"/>
              <a:t>1)</a:t>
            </a:r>
            <a:r>
              <a:rPr lang="en-US" sz="2400" i="1" baseline="38000" dirty="0" smtClean="0"/>
              <a:t>3(B-L)+2s</a:t>
            </a:r>
            <a:endParaRPr lang="en-US" sz="2400" baseline="38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57769"/>
            <a:ext cx="2056381" cy="165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0" y="1504950"/>
            <a:ext cx="1178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 (SM)</a:t>
            </a:r>
          </a:p>
          <a:p>
            <a:endParaRPr lang="en-US" dirty="0" smtClean="0"/>
          </a:p>
          <a:p>
            <a:r>
              <a:rPr lang="en-US" dirty="0" smtClean="0"/>
              <a:t>-1 (MSSM)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952999" y="1629549"/>
            <a:ext cx="172095" cy="646331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2200" y="339895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WIMP?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264" y="3447943"/>
            <a:ext cx="228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86600" cy="51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Brace 5"/>
          <p:cNvSpPr/>
          <p:nvPr/>
        </p:nvSpPr>
        <p:spPr>
          <a:xfrm>
            <a:off x="7162800" y="438150"/>
            <a:ext cx="381000" cy="2127028"/>
          </a:xfrm>
          <a:prstGeom prst="rightBrace">
            <a:avLst>
              <a:gd name="adj1" fmla="val 6369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162800" y="2641378"/>
            <a:ext cx="381000" cy="768572"/>
          </a:xfrm>
          <a:prstGeom prst="rightBrace">
            <a:avLst>
              <a:gd name="adj1" fmla="val 6369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1200150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colored</a:t>
            </a:r>
          </a:p>
          <a:p>
            <a:r>
              <a:rPr lang="en-US" dirty="0" smtClean="0"/>
              <a:t>sector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3286" y="2687419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ewk</a:t>
            </a:r>
            <a:endParaRPr lang="en-US" dirty="0" smtClean="0"/>
          </a:p>
          <a:p>
            <a:r>
              <a:rPr lang="en-US" dirty="0" smtClean="0"/>
              <a:t>sector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279821" y="4705350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5750"/>
            <a:ext cx="6019800" cy="436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10200" y="1276350"/>
            <a:ext cx="914400" cy="609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US" dirty="0" smtClean="0"/>
              <a:t>strong</a:t>
            </a:r>
          </a:p>
          <a:p>
            <a:pPr marL="45720" indent="0">
              <a:buNone/>
            </a:pPr>
            <a:r>
              <a:rPr lang="en-US" dirty="0" smtClean="0"/>
              <a:t>SUSY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33600" y="3257550"/>
            <a:ext cx="762000" cy="609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r>
              <a:rPr lang="en-US" dirty="0" err="1" smtClean="0"/>
              <a:t>ewk</a:t>
            </a:r>
            <a:endParaRPr lang="en-US" dirty="0" smtClean="0"/>
          </a:p>
          <a:p>
            <a:pPr marL="45720" indent="0">
              <a:buFont typeface="Georgia" pitchFamily="18" charset="0"/>
              <a:buNone/>
            </a:pPr>
            <a:r>
              <a:rPr lang="en-US" dirty="0" smtClean="0"/>
              <a:t>SUSY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00" y="48887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42608" y="0"/>
            <a:ext cx="3952662" cy="514350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8100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-590169"/>
            <a:ext cx="6019800" cy="5447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72200" y="590550"/>
            <a:ext cx="76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191000" y="895350"/>
            <a:ext cx="76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5715000" y="3753564"/>
            <a:ext cx="1925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/>
          <p:cNvCxnSpPr/>
          <p:nvPr/>
        </p:nvCxnSpPr>
        <p:spPr>
          <a:xfrm>
            <a:off x="5694411" y="1694735"/>
            <a:ext cx="1925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42950"/>
            <a:ext cx="2743200" cy="182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3181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4" y="2952750"/>
            <a:ext cx="274320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51764" y="895350"/>
            <a:ext cx="1447800" cy="747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1276350"/>
            <a:ext cx="1447800" cy="747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1657350"/>
            <a:ext cx="1447800" cy="74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43600" y="3716179"/>
            <a:ext cx="1447800" cy="7477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1" idx="2"/>
            <a:endCxn id="12" idx="0"/>
          </p:cNvCxnSpPr>
          <p:nvPr/>
        </p:nvCxnSpPr>
        <p:spPr>
          <a:xfrm>
            <a:off x="6667500" y="1732121"/>
            <a:ext cx="0" cy="1984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10400" y="970121"/>
            <a:ext cx="0" cy="687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38207" y="1351121"/>
            <a:ext cx="0" cy="306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500" y="97012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Z*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4536" y="1351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48918" y="113446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μ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040754" y="819151"/>
            <a:ext cx="0" cy="99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97458" y="3168134"/>
            <a:ext cx="1442896" cy="3077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hard </a:t>
            </a:r>
            <a:r>
              <a:rPr lang="en-US" sz="1400" dirty="0" err="1" smtClean="0"/>
              <a:t>p</a:t>
            </a:r>
            <a:r>
              <a:rPr lang="en-US" sz="1400" baseline="-25000" dirty="0" err="1" smtClean="0"/>
              <a:t>T</a:t>
            </a:r>
            <a:r>
              <a:rPr lang="en-US" sz="1400" dirty="0" smtClean="0"/>
              <a:t> leptons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096000" y="235481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Z/h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43400" y="2016654"/>
            <a:ext cx="1351011" cy="3077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soft </a:t>
            </a:r>
            <a:r>
              <a:rPr lang="en-US" sz="1400" dirty="0" err="1" smtClean="0"/>
              <a:t>p</a:t>
            </a:r>
            <a:r>
              <a:rPr lang="en-US" sz="1400" baseline="-25000" dirty="0" err="1" smtClean="0"/>
              <a:t>T</a:t>
            </a:r>
            <a:r>
              <a:rPr lang="en-US" sz="1400" dirty="0" smtClean="0"/>
              <a:t> leptons</a:t>
            </a:r>
            <a:endParaRPr lang="en-US" sz="1400" dirty="0"/>
          </a:p>
        </p:txBody>
      </p:sp>
      <p:cxnSp>
        <p:nvCxnSpPr>
          <p:cNvPr id="29" name="Elbow Connector 28"/>
          <p:cNvCxnSpPr>
            <a:endCxn id="31" idx="0"/>
          </p:cNvCxnSpPr>
          <p:nvPr/>
        </p:nvCxnSpPr>
        <p:spPr>
          <a:xfrm rot="10800000" flipV="1">
            <a:off x="5018906" y="1339452"/>
            <a:ext cx="797326" cy="6772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27" idx="0"/>
          </p:cNvCxnSpPr>
          <p:nvPr/>
        </p:nvCxnSpPr>
        <p:spPr>
          <a:xfrm rot="10800000" flipV="1">
            <a:off x="5018906" y="2539484"/>
            <a:ext cx="1077094" cy="6286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78" y="3648349"/>
            <a:ext cx="20574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1557575"/>
            <a:ext cx="226193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1176575"/>
            <a:ext cx="269507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7" y="795575"/>
            <a:ext cx="27432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3800" y="4239611"/>
            <a:ext cx="538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</a:t>
            </a:r>
            <a:r>
              <a:rPr lang="en-US" dirty="0" smtClean="0"/>
              <a:t>eneral </a:t>
            </a:r>
            <a:r>
              <a:rPr lang="en-US" b="1" dirty="0" smtClean="0"/>
              <a:t>G</a:t>
            </a:r>
            <a:r>
              <a:rPr lang="en-US" dirty="0" smtClean="0"/>
              <a:t>auge-</a:t>
            </a:r>
            <a:r>
              <a:rPr lang="en-US" b="1" dirty="0" smtClean="0"/>
              <a:t>M</a:t>
            </a:r>
            <a:r>
              <a:rPr lang="en-US" dirty="0" smtClean="0"/>
              <a:t>ediated </a:t>
            </a:r>
            <a:r>
              <a:rPr lang="en-US" dirty="0" err="1"/>
              <a:t>supersymmetry</a:t>
            </a:r>
            <a:r>
              <a:rPr lang="en-US" dirty="0"/>
              <a:t> </a:t>
            </a:r>
            <a:r>
              <a:rPr lang="en-US" dirty="0" smtClean="0"/>
              <a:t>breaking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70182" y="211455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higgsino</a:t>
            </a:r>
            <a:r>
              <a:rPr lang="en-US" dirty="0" smtClean="0"/>
              <a:t> triplet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350"/>
            <a:ext cx="4495800" cy="431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10000" y="1504950"/>
            <a:ext cx="1147681" cy="259080"/>
            <a:chOff x="3810000" y="1504950"/>
            <a:chExt cx="1147681" cy="259080"/>
          </a:xfrm>
        </p:grpSpPr>
        <p:sp>
          <p:nvSpPr>
            <p:cNvPr id="4" name="Rectangle 3"/>
            <p:cNvSpPr/>
            <p:nvPr/>
          </p:nvSpPr>
          <p:spPr>
            <a:xfrm>
              <a:off x="3810000" y="1504950"/>
              <a:ext cx="45720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82193" y="1581150"/>
              <a:ext cx="475488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9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6850"/>
            <a:ext cx="5105400" cy="439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Up Arrow 3"/>
          <p:cNvSpPr/>
          <p:nvPr/>
        </p:nvSpPr>
        <p:spPr>
          <a:xfrm>
            <a:off x="7538357" y="971550"/>
            <a:ext cx="381000" cy="83820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flipV="1">
            <a:off x="7524750" y="3333750"/>
            <a:ext cx="381000" cy="83820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7200" y="13906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077200" y="3497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Z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8829"/>
            <a:ext cx="1447800" cy="1188403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rgbClr val="00B0F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" y="3234753"/>
            <a:ext cx="1521279" cy="1011016"/>
          </a:xfrm>
          <a:prstGeom prst="rect">
            <a:avLst/>
          </a:prstGeom>
          <a:ln w="38100">
            <a:solidFill>
              <a:srgbClr val="FF9966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100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864"/>
            <a:ext cx="4572000" cy="2147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24150"/>
            <a:ext cx="4572000" cy="218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3600" y="2495550"/>
            <a:ext cx="981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LHC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HL-LHC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350"/>
            <a:ext cx="3129643" cy="224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13" y="2876550"/>
            <a:ext cx="237744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13" y="4171950"/>
            <a:ext cx="232575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201295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Symbol"/>
              </a:rPr>
              <a:t>μ 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2400" y="448841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Symbol"/>
              </a:rPr>
              <a:t>μ  200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181350"/>
            <a:ext cx="209241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4488418"/>
            <a:ext cx="13798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42490" y="486965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-228600" y="4171950"/>
            <a:ext cx="3962400" cy="92528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000" dirty="0" smtClean="0"/>
              <a:t>9k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HH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sym typeface="Symbol"/>
              </a:rPr>
              <a:t>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bbττ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dirty="0" smtClean="0"/>
              <a:t>events </a:t>
            </a:r>
          </a:p>
          <a:p>
            <a:pPr marL="45720" indent="0" algn="ctr">
              <a:buNone/>
            </a:pPr>
            <a:r>
              <a:rPr lang="en-US" sz="2000" dirty="0" smtClean="0"/>
              <a:t>@ 3ab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,</a:t>
            </a:r>
            <a:r>
              <a:rPr lang="en-US" sz="2000" dirty="0" smtClean="0">
                <a:sym typeface="Symbol"/>
              </a:rPr>
              <a:t>s = 14 </a:t>
            </a:r>
            <a:r>
              <a:rPr lang="en-US" sz="2000" dirty="0" err="1" smtClean="0">
                <a:sym typeface="Symbol"/>
              </a:rPr>
              <a:t>TeV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2950"/>
            <a:ext cx="210547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97155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957685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3176885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38536" y="1126182"/>
            <a:ext cx="91440" cy="9144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0419" y="1126182"/>
            <a:ext cx="91440" cy="914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0412" y="66675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κ</a:t>
            </a:r>
            <a:r>
              <a:rPr lang="en-US" baseline="-25000" dirty="0" err="1" smtClean="0">
                <a:solidFill>
                  <a:srgbClr val="FF0000"/>
                </a:solidFill>
              </a:rPr>
              <a:t>λ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00" y="66675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κ</a:t>
            </a:r>
            <a:r>
              <a:rPr lang="en-US" baseline="-25000" dirty="0" err="1" smtClean="0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02382"/>
            <a:ext cx="241027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7838345" y="3655911"/>
            <a:ext cx="91440" cy="914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934227" y="1515108"/>
            <a:ext cx="91440" cy="9144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70520" y="1866521"/>
            <a:ext cx="91440" cy="9144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0305" y="161155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TGC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7863" y="351696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QGC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0210"/>
            <a:ext cx="3276600" cy="223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0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84302"/>
            <a:ext cx="3338854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282190"/>
            <a:ext cx="1960473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953000" y="2386846"/>
            <a:ext cx="685800" cy="1828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50"/>
            <a:ext cx="3140503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009022"/>
                <a:ext cx="1752600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LEP exclusion</a:t>
                </a:r>
              </a:p>
              <a:p>
                <a:pPr algn="ctr"/>
                <a:r>
                  <a:rPr lang="fr-FR" dirty="0" smtClean="0"/>
                  <a:t>m(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</m:acc>
                  </m:oMath>
                </a14:m>
                <a:r>
                  <a:rPr lang="fr-FR" dirty="0" smtClean="0"/>
                  <a:t>) </a:t>
                </a:r>
                <a:r>
                  <a:rPr lang="fr-FR" dirty="0"/>
                  <a:t>≳ 90 </a:t>
                </a:r>
                <a:r>
                  <a:rPr lang="fr-FR" dirty="0" err="1"/>
                  <a:t>GeV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09022"/>
                <a:ext cx="1752600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206236"/>
            <a:ext cx="4605172" cy="3127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4779" y="3844156"/>
            <a:ext cx="17526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HL-LHC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28949"/>
            <a:ext cx="3069934" cy="2028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34250" y="4857750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-95250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Synopsis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819150"/>
            <a:ext cx="845819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Culmination of work and plethora of exciting physics searches at LHC.</a:t>
            </a:r>
          </a:p>
          <a:p>
            <a:pPr marL="45720" indent="0">
              <a:buFont typeface="Georgia" pitchFamily="18" charset="0"/>
              <a:buNone/>
            </a:pPr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" indent="0">
              <a:buFont typeface="Georgia" pitchFamily="18" charset="0"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With the HL-LHC and other future collider projects, the exploration of physics at the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Terascale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is more plausible than ever!</a:t>
            </a:r>
          </a:p>
          <a:p>
            <a:pPr marL="45720" indent="0">
              <a:buFont typeface="Georgia" pitchFamily="18" charset="0"/>
              <a:buNone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" indent="0">
              <a:buFont typeface="Georgia" pitchFamily="18" charset="0"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Copious data at unprecedented center-of-mass energies are expected to unveil hidden sectors of the </a:t>
            </a:r>
            <a:r>
              <a:rPr lang="en-US" sz="2400" dirty="0" smtClean="0">
                <a:solidFill>
                  <a:srgbClr val="7030A0"/>
                </a:solidFill>
              </a:rPr>
              <a:t>“Fabric of the Cosmos”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45720" indent="0">
              <a:buFont typeface="Georgia" pitchFamily="18" charset="0"/>
              <a:buNone/>
            </a:pPr>
            <a:endParaRPr lang="en-US" sz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" indent="0" algn="ctr">
              <a:buFont typeface="Georgia" pitchFamily="18" charset="0"/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future of High Energy Physics is bright!</a:t>
            </a:r>
          </a:p>
          <a:p>
            <a:pPr marL="45720" indent="0">
              <a:buFont typeface="Georgia" pitchFamily="18" charset="0"/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772400" y="4781550"/>
            <a:ext cx="13716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550"/>
            <a:ext cx="3525512" cy="4723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06134"/>
            <a:ext cx="4055747" cy="38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4673084"/>
            <a:ext cx="67197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4304143"/>
            <a:ext cx="67197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5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219200" y="4558725"/>
            <a:ext cx="3733800" cy="584775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Mankind’s </a:t>
            </a:r>
            <a:r>
              <a:rPr lang="en-US" sz="1600" dirty="0"/>
              <a:t>m</a:t>
            </a:r>
            <a:r>
              <a:rPr lang="en-US" sz="1600" dirty="0" smtClean="0"/>
              <a:t>ost powerful tool to probe physics at the </a:t>
            </a:r>
            <a:r>
              <a:rPr lang="en-US" sz="1600" dirty="0" err="1" smtClean="0"/>
              <a:t>TeV</a:t>
            </a:r>
            <a:r>
              <a:rPr lang="en-US" sz="1600" dirty="0" smtClean="0"/>
              <a:t> scale, 2008-2040 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7150"/>
            <a:ext cx="3780644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87" y="2745497"/>
            <a:ext cx="3257550" cy="234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0980" y="4019550"/>
            <a:ext cx="4595810" cy="461665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none">
            <a:spAutoFit/>
          </a:bodyPr>
          <a:lstStyle/>
          <a:p>
            <a:pPr marL="45720" indent="0" algn="ctr">
              <a:buNone/>
            </a:pPr>
            <a:r>
              <a:rPr lang="en-US" sz="2400" dirty="0" smtClean="0"/>
              <a:t>“Application verifies cognition”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029200" y="4812506"/>
            <a:ext cx="1828800" cy="273844"/>
          </a:xfrm>
        </p:spPr>
        <p:txBody>
          <a:bodyPr/>
          <a:lstStyle/>
          <a:p>
            <a:fld id="{2BCB8F09-F465-4900-96AC-E8D7F8736D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6737"/>
            <a:ext cx="5715000" cy="401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3900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3731" y="4031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66" y="3062100"/>
            <a:ext cx="843560" cy="13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71326" y="368870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8129" y="30640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τ</a:t>
            </a:r>
            <a:r>
              <a:rPr lang="en-US" baseline="36000" dirty="0" smtClean="0">
                <a:solidFill>
                  <a:srgbClr val="0070C0"/>
                </a:solidFill>
              </a:rPr>
              <a:t>+</a:t>
            </a:r>
            <a:endParaRPr lang="en-US" baseline="360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48600" y="30621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τ</a:t>
            </a:r>
            <a:r>
              <a:rPr lang="en-US" baseline="36000" dirty="0" smtClean="0">
                <a:solidFill>
                  <a:srgbClr val="0070C0"/>
                </a:solidFill>
              </a:rPr>
              <a:t>-</a:t>
            </a:r>
            <a:endParaRPr lang="en-US" baseline="36000" dirty="0">
              <a:solidFill>
                <a:srgbClr val="0070C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429000" y="1428750"/>
            <a:ext cx="3657066" cy="1143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429002" y="3028952"/>
            <a:ext cx="3977672" cy="15478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158910" y="1335932"/>
            <a:ext cx="2819400" cy="324083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699" y="2266950"/>
            <a:ext cx="2295525" cy="4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516096" y="2276476"/>
            <a:ext cx="413529" cy="409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62" y="3598069"/>
            <a:ext cx="34290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0" y="152807"/>
            <a:ext cx="6182071" cy="485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285750"/>
            <a:ext cx="249780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multi-purpose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giant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symmetric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4π hermetic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excellent detection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highly efficient</a:t>
            </a:r>
          </a:p>
          <a:p>
            <a:endParaRPr lang="en-US" dirty="0"/>
          </a:p>
          <a:p>
            <a:r>
              <a:rPr lang="en-US" dirty="0" smtClean="0"/>
              <a:t>identifies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e, μ, 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b, 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π, K, ρ, J/ψ,…</a:t>
            </a:r>
          </a:p>
          <a:p>
            <a:endParaRPr lang="en-US" dirty="0" smtClean="0"/>
          </a:p>
          <a:p>
            <a:r>
              <a:rPr lang="en-US" dirty="0" smtClean="0"/>
              <a:t>reconstructs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missing energy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W, Z, 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8150"/>
            <a:ext cx="4114800" cy="392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24150"/>
            <a:ext cx="2970862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150"/>
            <a:ext cx="3034175" cy="1861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7780" y="203835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gluon-gluon fusion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447675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vector-boson fusion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419" y="2343150"/>
            <a:ext cx="18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σ </a:t>
            </a:r>
            <a:r>
              <a:rPr lang="en-US" sz="1200" dirty="0" smtClean="0">
                <a:sym typeface="Symbol"/>
              </a:rPr>
              <a:t> 44 </a:t>
            </a:r>
            <a:r>
              <a:rPr lang="en-US" sz="1200" dirty="0" err="1" smtClean="0">
                <a:sym typeface="Symbol"/>
              </a:rPr>
              <a:t>pb</a:t>
            </a:r>
            <a:r>
              <a:rPr lang="en-US" sz="1200" dirty="0" smtClean="0">
                <a:sym typeface="Symbol"/>
              </a:rPr>
              <a:t> @ s = 13 </a:t>
            </a:r>
            <a:r>
              <a:rPr lang="en-US" sz="1200" dirty="0" err="1" smtClean="0">
                <a:sym typeface="Symbol"/>
              </a:rPr>
              <a:t>TeV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69419" y="4857750"/>
            <a:ext cx="1727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σ </a:t>
            </a:r>
            <a:r>
              <a:rPr lang="en-US" sz="1200" dirty="0" smtClean="0">
                <a:sym typeface="Symbol"/>
              </a:rPr>
              <a:t> 4 </a:t>
            </a:r>
            <a:r>
              <a:rPr lang="en-US" sz="1200" dirty="0" err="1" smtClean="0">
                <a:sym typeface="Symbol"/>
              </a:rPr>
              <a:t>pb</a:t>
            </a:r>
            <a:r>
              <a:rPr lang="en-US" sz="1200" dirty="0" smtClean="0">
                <a:sym typeface="Symbol"/>
              </a:rPr>
              <a:t> @ s = 13 </a:t>
            </a:r>
            <a:r>
              <a:rPr lang="en-US" sz="1200" dirty="0" err="1" smtClean="0">
                <a:sym typeface="Symbol"/>
              </a:rPr>
              <a:t>TeV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172200" y="514350"/>
            <a:ext cx="76200" cy="34290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58" y="-19050"/>
            <a:ext cx="9435421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173355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jet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36195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jet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9797" y="3943350"/>
            <a:ext cx="1369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1-track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hadronic τ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409723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μ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651236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m</a:t>
            </a:r>
            <a:r>
              <a:rPr lang="en-US" sz="2000" baseline="-25000" dirty="0" err="1" smtClean="0">
                <a:solidFill>
                  <a:schemeClr val="bg1"/>
                </a:solidFill>
              </a:rPr>
              <a:t>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 129 </a:t>
            </a:r>
            <a:r>
              <a:rPr lang="en-US" sz="2000" dirty="0" err="1" smtClean="0">
                <a:solidFill>
                  <a:schemeClr val="bg1"/>
                </a:solidFill>
                <a:sym typeface="Symbol"/>
              </a:rPr>
              <a:t>GeV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26734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large </a:t>
            </a:r>
            <a:r>
              <a:rPr lang="en-US" dirty="0" err="1" smtClean="0">
                <a:solidFill>
                  <a:srgbClr val="FFFF00"/>
                </a:solidFill>
              </a:rPr>
              <a:t>m</a:t>
            </a:r>
            <a:r>
              <a:rPr lang="en-US" baseline="-25000" dirty="0" err="1" smtClean="0">
                <a:solidFill>
                  <a:srgbClr val="FFFF00"/>
                </a:solidFill>
              </a:rPr>
              <a:t>jj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Δη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3600" y="479321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centrally produced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54454" y="636679"/>
            <a:ext cx="650546" cy="109687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1"/>
            <a:endCxn id="3" idx="3"/>
          </p:cNvCxnSpPr>
          <p:nvPr/>
        </p:nvCxnSpPr>
        <p:spPr>
          <a:xfrm flipH="1" flipV="1">
            <a:off x="3304628" y="452013"/>
            <a:ext cx="581572" cy="10999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48064" y="4497348"/>
            <a:ext cx="218936" cy="29587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270724" y="4651236"/>
            <a:ext cx="377722" cy="2000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8F09-F465-4900-96AC-E8D7F8736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3305317</TotalTime>
  <Words>423</Words>
  <Application>Microsoft Office PowerPoint</Application>
  <PresentationFormat>On-screen Show (16:9)</PresentationFormat>
  <Paragraphs>182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Slipstream</vt:lpstr>
      <vt:lpstr>a glimpse of physics at the  Terascale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zenon</dc:creator>
  <cp:lastModifiedBy>zenon</cp:lastModifiedBy>
  <cp:revision>127</cp:revision>
  <dcterms:created xsi:type="dcterms:W3CDTF">2012-08-23T00:01:54Z</dcterms:created>
  <dcterms:modified xsi:type="dcterms:W3CDTF">2018-12-08T23:50:23Z</dcterms:modified>
</cp:coreProperties>
</file>